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57" r:id="rId3"/>
    <p:sldId id="258" r:id="rId4"/>
    <p:sldId id="259" r:id="rId5"/>
    <p:sldId id="260" r:id="rId6"/>
    <p:sldId id="261" r:id="rId7"/>
    <p:sldId id="262" r:id="rId8"/>
    <p:sldId id="263" r:id="rId9"/>
    <p:sldId id="265" r:id="rId10"/>
    <p:sldId id="266" r:id="rId11"/>
    <p:sldId id="267" r:id="rId12"/>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33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6" d="100"/>
          <a:sy n="46" d="100"/>
        </p:scale>
        <p:origin x="-63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VE"/>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A65917-8ED8-42B5-BCA3-E0B21FD3EF72}" type="datetimeFigureOut">
              <a:rPr lang="es-VE" smtClean="0"/>
              <a:pPr/>
              <a:t>09/02/2011</a:t>
            </a:fld>
            <a:endParaRPr lang="es-VE"/>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VE"/>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VE"/>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2804A9-6D36-4218-9E83-3D633FB48F12}" type="slidenum">
              <a:rPr lang="es-VE" smtClean="0"/>
              <a:pPr/>
              <a:t>‹Nº›</a:t>
            </a:fld>
            <a:endParaRPr lang="es-V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VE" dirty="0"/>
          </a:p>
        </p:txBody>
      </p:sp>
      <p:sp>
        <p:nvSpPr>
          <p:cNvPr id="4" name="3 Marcador de número de diapositiva"/>
          <p:cNvSpPr>
            <a:spLocks noGrp="1"/>
          </p:cNvSpPr>
          <p:nvPr>
            <p:ph type="sldNum" sz="quarter" idx="10"/>
          </p:nvPr>
        </p:nvSpPr>
        <p:spPr/>
        <p:txBody>
          <a:bodyPr/>
          <a:lstStyle/>
          <a:p>
            <a:fld id="{ED2804A9-6D36-4218-9E83-3D633FB48F12}" type="slidenum">
              <a:rPr lang="es-VE" smtClean="0"/>
              <a:pPr/>
              <a:t>6</a:t>
            </a:fld>
            <a:endParaRPr lang="es-V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VE"/>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V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11"/>
          </p:nvPr>
        </p:nvSpPr>
        <p:spPr/>
        <p:txBody>
          <a:bodyPr/>
          <a:lstStyle/>
          <a:p>
            <a:endParaRPr lang="es-VE"/>
          </a:p>
        </p:txBody>
      </p:sp>
      <p:sp>
        <p:nvSpPr>
          <p:cNvPr id="6" name="5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7" name="6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8" name="7 Marcador de pie de página"/>
          <p:cNvSpPr>
            <a:spLocks noGrp="1"/>
          </p:cNvSpPr>
          <p:nvPr>
            <p:ph type="ftr" sz="quarter" idx="11"/>
          </p:nvPr>
        </p:nvSpPr>
        <p:spPr/>
        <p:txBody>
          <a:bodyPr/>
          <a:lstStyle/>
          <a:p>
            <a:endParaRPr lang="es-VE"/>
          </a:p>
        </p:txBody>
      </p:sp>
      <p:sp>
        <p:nvSpPr>
          <p:cNvPr id="9" name="8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VE"/>
          </a:p>
        </p:txBody>
      </p:sp>
      <p:sp>
        <p:nvSpPr>
          <p:cNvPr id="3" name="2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4" name="3 Marcador de pie de página"/>
          <p:cNvSpPr>
            <a:spLocks noGrp="1"/>
          </p:cNvSpPr>
          <p:nvPr>
            <p:ph type="ftr" sz="quarter" idx="11"/>
          </p:nvPr>
        </p:nvSpPr>
        <p:spPr/>
        <p:txBody>
          <a:bodyPr/>
          <a:lstStyle/>
          <a:p>
            <a:endParaRPr lang="es-VE"/>
          </a:p>
        </p:txBody>
      </p:sp>
      <p:sp>
        <p:nvSpPr>
          <p:cNvPr id="5" name="4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3" name="2 Marcador de pie de página"/>
          <p:cNvSpPr>
            <a:spLocks noGrp="1"/>
          </p:cNvSpPr>
          <p:nvPr>
            <p:ph type="ftr" sz="quarter" idx="11"/>
          </p:nvPr>
        </p:nvSpPr>
        <p:spPr/>
        <p:txBody>
          <a:bodyPr/>
          <a:lstStyle/>
          <a:p>
            <a:endParaRPr lang="es-VE"/>
          </a:p>
        </p:txBody>
      </p:sp>
      <p:sp>
        <p:nvSpPr>
          <p:cNvPr id="4" name="3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V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V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53BFA00-B73F-4AA8-8EEF-4160F2418EFF}" type="datetimeFigureOut">
              <a:rPr lang="es-VE" smtClean="0"/>
              <a:pPr/>
              <a:t>09/02/2011</a:t>
            </a:fld>
            <a:endParaRPr lang="es-VE"/>
          </a:p>
        </p:txBody>
      </p:sp>
      <p:sp>
        <p:nvSpPr>
          <p:cNvPr id="6" name="5 Marcador de pie de página"/>
          <p:cNvSpPr>
            <a:spLocks noGrp="1"/>
          </p:cNvSpPr>
          <p:nvPr>
            <p:ph type="ftr" sz="quarter" idx="11"/>
          </p:nvPr>
        </p:nvSpPr>
        <p:spPr/>
        <p:txBody>
          <a:bodyPr/>
          <a:lstStyle/>
          <a:p>
            <a:endParaRPr lang="es-VE"/>
          </a:p>
        </p:txBody>
      </p:sp>
      <p:sp>
        <p:nvSpPr>
          <p:cNvPr id="7" name="6 Marcador de número de diapositiva"/>
          <p:cNvSpPr>
            <a:spLocks noGrp="1"/>
          </p:cNvSpPr>
          <p:nvPr>
            <p:ph type="sldNum" sz="quarter" idx="12"/>
          </p:nvPr>
        </p:nvSpPr>
        <p:spPr/>
        <p:txBody>
          <a:bodyPr/>
          <a:lstStyle/>
          <a:p>
            <a:fld id="{D1437578-A4D0-42C9-8115-A0F4E83A2673}"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VE"/>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BFA00-B73F-4AA8-8EEF-4160F2418EFF}" type="datetimeFigureOut">
              <a:rPr lang="es-VE" smtClean="0"/>
              <a:pPr/>
              <a:t>09/02/2011</a:t>
            </a:fld>
            <a:endParaRPr lang="es-V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437578-A4D0-42C9-8115-A0F4E83A2673}" type="slidenum">
              <a:rPr lang="es-VE" smtClean="0"/>
              <a:pPr/>
              <a:t>‹Nº›</a:t>
            </a:fld>
            <a:endParaRPr lang="es-VE"/>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Documents and Settings\Windows\Mis documentos\Mis imágenes\AR6SH21CA89M8EJCAQVOT4KCAP9MPGTCAY4R3C3CAGGLFMXCA93IMIXCAB0O1GKCAR32LGZCAG7F15GCAVL4QDACA9E817TCAU0ZT66CA5VH9QBCAUMPNVECAK7SWXLCAXBNI41CA768UCE.jpg"/>
          <p:cNvPicPr>
            <a:picLocks noChangeAspect="1" noChangeArrowheads="1"/>
          </p:cNvPicPr>
          <p:nvPr/>
        </p:nvPicPr>
        <p:blipFill>
          <a:blip r:embed="rId2">
            <a:lum bright="46000" contrast="-22000"/>
          </a:blip>
          <a:srcRect/>
          <a:stretch>
            <a:fillRect/>
          </a:stretch>
        </p:blipFill>
        <p:spPr bwMode="auto">
          <a:xfrm>
            <a:off x="0" y="-31750"/>
            <a:ext cx="9144000" cy="6889750"/>
          </a:xfrm>
          <a:prstGeom prst="rect">
            <a:avLst/>
          </a:prstGeom>
          <a:noFill/>
          <a:ln w="9525">
            <a:noFill/>
            <a:miter lim="800000"/>
            <a:headEnd/>
            <a:tailEnd/>
          </a:ln>
        </p:spPr>
      </p:pic>
      <p:sp>
        <p:nvSpPr>
          <p:cNvPr id="1026" name="Rectangle 2"/>
          <p:cNvSpPr>
            <a:spLocks noChangeArrowheads="1"/>
          </p:cNvSpPr>
          <p:nvPr/>
        </p:nvSpPr>
        <p:spPr bwMode="auto">
          <a:xfrm>
            <a:off x="1" y="72680"/>
            <a:ext cx="9143999" cy="64786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s-VE" sz="1200" b="1" dirty="0" smtClean="0">
              <a:latin typeface="Comic Sans MS" pitchFamily="66"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VE" sz="14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rPr>
              <a:t> </a:t>
            </a: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República Bolivariana de Venezuela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Ministerio del poder popular para la Educación Superior</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Universidad Nacional Abierta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Centro Local Lara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Unidad de Apoyo Carora</a:t>
            </a:r>
          </a:p>
          <a:p>
            <a:pPr marL="0" marR="0" lvl="0" indent="0" algn="ctr" defTabSz="914400" rtl="0" eaLnBrk="0" fontAlgn="base" latinLnBrk="0" hangingPunct="0">
              <a:lnSpc>
                <a:spcPct val="100000"/>
              </a:lnSpc>
              <a:spcBef>
                <a:spcPct val="0"/>
              </a:spcBef>
              <a:spcAft>
                <a:spcPct val="0"/>
              </a:spcAft>
              <a:buClrTx/>
              <a:buSzTx/>
              <a:buFontTx/>
              <a:buNone/>
              <a:tabLst/>
            </a:pPr>
            <a:endParaRPr lang="es-VE" sz="14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1200" b="1"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s-VE" sz="1200" b="1" dirty="0" smtClean="0">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VE" sz="900" b="0" i="0" u="none" strike="noStrike" cap="none" normalizeH="0" baseline="0" dirty="0" smtClean="0">
              <a:ln>
                <a:noFill/>
              </a:ln>
              <a:solidFill>
                <a:schemeClr val="tx1"/>
              </a:solidFill>
              <a:effectLst/>
              <a:latin typeface="Comic Sans MS"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Algerian" pitchFamily="82" charset="0"/>
                <a:ea typeface="Calibri" pitchFamily="34" charset="0"/>
                <a:cs typeface="Arial" pitchFamily="34" charset="0"/>
              </a:rPr>
              <a:t>Caracterización de la atención que ofrece el servicio de Educación Especial</a:t>
            </a:r>
            <a:endParaRPr kumimoji="0" lang="es-VE" sz="2000" b="1" i="0" u="none" strike="noStrike" cap="none" normalizeH="0" baseline="0" dirty="0" smtClean="0">
              <a:ln>
                <a:noFill/>
              </a:ln>
              <a:solidFill>
                <a:srgbClr val="800080"/>
              </a:solidFill>
              <a:effectLst/>
              <a:latin typeface="Algerian" pitchFamily="82"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kumimoji="0" lang="es-VE"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1828800" marR="0" lvl="4" indent="0" algn="l" defTabSz="914400" rtl="0" eaLnBrk="0" fontAlgn="base" latinLnBrk="0" hangingPunct="0">
              <a:lnSpc>
                <a:spcPct val="100000"/>
              </a:lnSpc>
              <a:spcBef>
                <a:spcPct val="0"/>
              </a:spcBef>
              <a:spcAft>
                <a:spcPct val="0"/>
              </a:spcAft>
              <a:buClrTx/>
              <a:buSzTx/>
              <a:buFontTx/>
              <a:buChar char="•"/>
              <a:tabLst/>
            </a:pPr>
            <a:endParaRPr lang="es-VE" sz="1200" dirty="0" smtClean="0">
              <a:latin typeface="Arial" pitchFamily="34" charset="0"/>
              <a:ea typeface="Calibri" pitchFamily="34" charset="0"/>
              <a:cs typeface="Arial" pitchFamily="34" charset="0"/>
            </a:endParaRPr>
          </a:p>
          <a:p>
            <a:pPr lvl="8" algn="r" eaLnBrk="0" fontAlgn="base" hangingPunct="0">
              <a:spcBef>
                <a:spcPct val="0"/>
              </a:spcBef>
              <a:spcAft>
                <a:spcPct val="0"/>
              </a:spcAft>
              <a:buFontTx/>
              <a:buChar char="•"/>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ESTUDIANTE: Edith </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ASIGNATURA: PRACTICA PROFESIONAL II</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CODIGO         : 593</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Tx/>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ASESOR         : PROF: Paula Pérez</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a:p>
            <a:pPr marL="1828800" marR="0" lvl="4" indent="0" algn="r" defTabSz="914400" rtl="0" eaLnBrk="0" fontAlgn="base" latinLnBrk="0" hangingPunct="0">
              <a:lnSpc>
                <a:spcPct val="100000"/>
              </a:lnSpc>
              <a:spcBef>
                <a:spcPct val="0"/>
              </a:spcBef>
              <a:spcAft>
                <a:spcPct val="0"/>
              </a:spcAft>
              <a:buClrTx/>
              <a:buSzTx/>
              <a:buFont typeface="Arial" pitchFamily="34" charset="0"/>
              <a:buChar char="•"/>
              <a:tabLst/>
            </a:pPr>
            <a:r>
              <a:rPr kumimoji="0" lang="es-VE" sz="1400" b="1" i="0" u="none" strike="noStrike" cap="none" normalizeH="0" baseline="0" dirty="0" smtClean="0">
                <a:ln>
                  <a:noFill/>
                </a:ln>
                <a:solidFill>
                  <a:srgbClr val="336600"/>
                </a:solidFill>
                <a:effectLst/>
                <a:latin typeface="Comic Sans MS" pitchFamily="66" charset="0"/>
                <a:ea typeface="Calibri" pitchFamily="34" charset="0"/>
                <a:cs typeface="Arial" pitchFamily="34" charset="0"/>
              </a:rPr>
              <a:t>LAPSO            : 2010-2</a:t>
            </a:r>
            <a:endParaRPr kumimoji="0" lang="es-VE" sz="1400" b="1" i="0" u="none" strike="noStrike" cap="none" normalizeH="0" baseline="0" dirty="0" smtClean="0">
              <a:ln>
                <a:noFill/>
              </a:ln>
              <a:solidFill>
                <a:srgbClr val="336600"/>
              </a:solidFill>
              <a:effectLst/>
              <a:latin typeface="Comic Sans MS" pitchFamily="66"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285753" y="827017"/>
            <a:ext cx="8358213" cy="409342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rgbClr val="800080"/>
              </a:solidFill>
              <a:effectLst/>
              <a:latin typeface="Arial" pitchFamily="34"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Estrategias Generales</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Entre las estrategias destinadas a la adquisición de las destrezas de lectura, escritura, cálculo se realizan las siguientes actividades: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Reconocimiento de letras, sílabas y palabras (vocales y consonantes), sonidos simples, compuestos, directos o indirectos.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Reconocimiento numérico de cifras y conocimiento de suma, resta, multiplicación y división, seriación y clasificación.</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 Ecléctico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*Método Fonético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643042" y="928670"/>
            <a:ext cx="6040713" cy="28575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285752" y="500042"/>
            <a:ext cx="8501090" cy="609397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Conclusión</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Aula Integrada de la Escuela Primaria Nacional Pedro León Torres  desde su apertura hasta la fecha ha desarrollado acciones pertinentes y encaminadas a brindar atención educativa especializada integral a la población estudiantil del plantel y específicamente a aquellas estudiantes con necesidades educativas especiales desde la etapa de Educación inicial hasta la segunda etapa de Educación Básica</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Tomando en cuenta que la población atendida por este servicio esta conformada en su totalidad por estudiantes de sexo femenino, es necesario proporcionar una adecuada orientación  a las niñas que les permita  asumir roles acordes a su sexo y que esto no llegue a interferir en su personalidad</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Es importante resaltar que para el momento de la realización de este informe no pudo observarse</a:t>
            </a:r>
            <a:r>
              <a:rPr kumimoji="0" lang="es-VE" sz="1600" b="0" i="0" u="none" strike="noStrike" cap="none" normalizeH="0" dirty="0" smtClean="0">
                <a:ln>
                  <a:noFill/>
                </a:ln>
                <a:solidFill>
                  <a:srgbClr val="800080"/>
                </a:solidFill>
                <a:effectLst/>
                <a:latin typeface="Comic Sans MS" pitchFamily="66" charset="0"/>
                <a:ea typeface="Calibri" pitchFamily="34" charset="0"/>
                <a:cs typeface="Arial" pitchFamily="34" charset="0"/>
              </a:rPr>
              <a:t> a la especialista trabajando con las niñas, puesto que aún no tenía una matrícula asignada, según ella por estar reciente la apertura del año escolar y ésta sugirió a las docentes un informe preciso y detallado con  las consideraciones de </a:t>
            </a:r>
            <a:r>
              <a:rPr kumimoji="0" lang="es-VE" sz="1600" b="0" i="0" u="none" strike="noStrike" cap="none" normalizeH="0" smtClean="0">
                <a:ln>
                  <a:noFill/>
                </a:ln>
                <a:solidFill>
                  <a:srgbClr val="800080"/>
                </a:solidFill>
                <a:effectLst/>
                <a:latin typeface="Comic Sans MS" pitchFamily="66" charset="0"/>
                <a:ea typeface="Calibri" pitchFamily="34" charset="0"/>
                <a:cs typeface="Arial" pitchFamily="34" charset="0"/>
              </a:rPr>
              <a:t>cada caso.</a:t>
            </a:r>
            <a:endPar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Aula Integrada de la escuela Pedro León Torres es un servicio comprometido con la población que atiende, tratando en lo más posible  de ejecutar un trabajo eficaz y cumplir con  los lineamientos de acción establecidos para el área de Dificultades de aprendizaje.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10" descr="http://es.geocities.com/utilidadesweb/lineas/lineas/lin023.gif"/>
          <p:cNvPicPr>
            <a:picLocks noChangeAspect="1" noChangeArrowheads="1"/>
          </p:cNvPicPr>
          <p:nvPr/>
        </p:nvPicPr>
        <p:blipFill>
          <a:blip r:embed="rId2"/>
          <a:srcRect/>
          <a:stretch>
            <a:fillRect/>
          </a:stretch>
        </p:blipFill>
        <p:spPr bwMode="auto">
          <a:xfrm>
            <a:off x="1428728" y="571480"/>
            <a:ext cx="6500858" cy="428628"/>
          </a:xfrm>
          <a:prstGeom prst="rect">
            <a:avLst/>
          </a:prstGeom>
          <a:noFill/>
        </p:spPr>
      </p:pic>
      <p:sp>
        <p:nvSpPr>
          <p:cNvPr id="4" name="3 CuadroTexto"/>
          <p:cNvSpPr txBox="1"/>
          <p:nvPr/>
        </p:nvSpPr>
        <p:spPr>
          <a:xfrm>
            <a:off x="3857620" y="6000768"/>
            <a:ext cx="3857652" cy="369332"/>
          </a:xfrm>
          <a:prstGeom prst="rect">
            <a:avLst/>
          </a:prstGeom>
          <a:noFill/>
        </p:spPr>
        <p:txBody>
          <a:bodyPr wrap="square" rtlCol="0">
            <a:spAutoFit/>
          </a:bodyPr>
          <a:lstStyle/>
          <a:p>
            <a:pPr algn="ctr"/>
            <a:r>
              <a:rPr lang="es-VE" b="1" dirty="0" smtClean="0">
                <a:solidFill>
                  <a:schemeClr val="accent4">
                    <a:lumMod val="75000"/>
                  </a:schemeClr>
                </a:solidFill>
                <a:latin typeface="Comic Sans MS" pitchFamily="66" charset="0"/>
              </a:rPr>
              <a:t>GRACIAS…..</a:t>
            </a:r>
            <a:endParaRPr lang="es-VE" b="1" dirty="0">
              <a:solidFill>
                <a:schemeClr val="accent4">
                  <a:lumMod val="75000"/>
                </a:schemeClr>
              </a:solidFill>
              <a:latin typeface="Comic Sans MS"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
          <p:cNvSpPr>
            <a:spLocks noChangeArrowheads="1"/>
          </p:cNvSpPr>
          <p:nvPr/>
        </p:nvSpPr>
        <p:spPr bwMode="auto">
          <a:xfrm>
            <a:off x="357158" y="406858"/>
            <a:ext cx="8501122" cy="609397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400" b="1" i="0" u="sng"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441325" algn="ctr" defTabSz="914400" rtl="0" eaLnBrk="1" fontAlgn="base" latinLnBrk="0" hangingPunct="1">
              <a:lnSpc>
                <a:spcPct val="100000"/>
              </a:lnSpc>
              <a:spcBef>
                <a:spcPct val="0"/>
              </a:spcBef>
              <a:spcAft>
                <a:spcPct val="0"/>
              </a:spcAft>
              <a:buClrTx/>
              <a:buSzTx/>
              <a:buFontTx/>
              <a:buNone/>
              <a:tabLst/>
            </a:pPr>
            <a:r>
              <a:rPr kumimoji="0" lang="es-VE" sz="2000" b="1" i="0" u="sng" strike="noStrike" cap="none" normalizeH="0" baseline="0" dirty="0" smtClean="0">
                <a:ln>
                  <a:noFill/>
                </a:ln>
                <a:solidFill>
                  <a:schemeClr val="accent3"/>
                </a:solidFill>
                <a:effectLst/>
                <a:latin typeface="Comic Sans MS" pitchFamily="66" charset="0"/>
                <a:ea typeface="Calibri" pitchFamily="34" charset="0"/>
                <a:cs typeface="Arial" pitchFamily="34" charset="0"/>
              </a:rPr>
              <a:t>Introducción</a:t>
            </a:r>
          </a:p>
          <a:p>
            <a:pPr marL="0" marR="0" lvl="0" indent="441325" algn="ctr" defTabSz="914400" rtl="0" eaLnBrk="1" fontAlgn="base" latinLnBrk="0" hangingPunct="1">
              <a:lnSpc>
                <a:spcPct val="100000"/>
              </a:lnSpc>
              <a:spcBef>
                <a:spcPct val="0"/>
              </a:spcBef>
              <a:spcAft>
                <a:spcPct val="0"/>
              </a:spcAft>
              <a:buClrTx/>
              <a:buSzTx/>
              <a:buFontTx/>
              <a:buNone/>
              <a:tabLst/>
            </a:pPr>
            <a:endParaRPr kumimoji="0" lang="es-VE" sz="2000" b="1" i="0" u="none" strike="noStrike" cap="none" normalizeH="0" baseline="0" dirty="0" smtClean="0">
              <a:ln>
                <a:noFill/>
              </a:ln>
              <a:solidFill>
                <a:schemeClr val="accent3"/>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informe que se presenta a continuación obedece a la caracterización de la atención que ofrece el servicio de Educación Especial a los estudiantes. Es el primer trabajo práctico exigido en la práctica profesional II, la cual permite al estudiante de Dificultades de aprendizaje asumir las situaciones reales de trabajo siguiendo las líneas de acción dictadas para esta área</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 este trabajo se presenta la información recabada con respecto a la atención que brinda el centro de práctica a los estudiantes, utilizando como técnicas de recolección la observación y la entrevista  y como instrumentos el cuestionario y registros descriptivos.</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Educación Especial seleccionado para la realización de esta práctica funciona en un aula integrada en la Escuela Primaria Nacional Pedro León Torres a cargo de la Lic. D. R. Dicha institución se ubica en la ciudad de Carora al final de la calle Bolívar entre Falcón y comercio de la zona Colonial, con una matricula de 1005 estudiantes del sexo femenino y cuyos turnos de trabajo son mañana y tarde.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recolectan en el presente informe algunos aspectos importantes en cuanto a la estructura organizativa de la institución, estructura y servicios que presta a las estudiantes y comunidad en general.</a:t>
            </a:r>
          </a:p>
          <a:p>
            <a:pPr marL="0" marR="0" lvl="0" indent="441325" algn="just" defTabSz="914400" rtl="0" eaLnBrk="0" fontAlgn="base" latinLnBrk="0" hangingPunct="0">
              <a:lnSpc>
                <a:spcPct val="100000"/>
              </a:lnSpc>
              <a:spcBef>
                <a:spcPct val="0"/>
              </a:spcBef>
              <a:spcAft>
                <a:spcPct val="0"/>
              </a:spcAft>
              <a:buClrTx/>
              <a:buSzTx/>
              <a:buFontTx/>
              <a:buNone/>
              <a:tabLst/>
            </a:pPr>
            <a:endParaRPr lang="es-VE" sz="1600" dirty="0">
              <a:solidFill>
                <a:srgbClr val="800080"/>
              </a:solidFill>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505590" y="351610"/>
            <a:ext cx="714375" cy="1011238"/>
          </a:xfrm>
          <a:prstGeom prst="rect">
            <a:avLst/>
          </a:prstGeom>
          <a:noFill/>
          <a:ln w="9525">
            <a:noFill/>
            <a:miter lim="800000"/>
            <a:headEnd/>
            <a:tailEnd/>
          </a:ln>
        </p:spPr>
      </p:pic>
      <p:pic>
        <p:nvPicPr>
          <p:cNvPr id="5"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1423177" y="351611"/>
            <a:ext cx="714375" cy="1011238"/>
          </a:xfrm>
          <a:prstGeom prst="rect">
            <a:avLst/>
          </a:prstGeom>
          <a:noFill/>
          <a:ln w="9525">
            <a:noFill/>
            <a:miter lim="800000"/>
            <a:headEnd/>
            <a:tailEnd/>
          </a:ln>
        </p:spPr>
      </p:pic>
      <p:pic>
        <p:nvPicPr>
          <p:cNvPr id="6"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2362978" y="351611"/>
            <a:ext cx="714375" cy="1011238"/>
          </a:xfrm>
          <a:prstGeom prst="rect">
            <a:avLst/>
          </a:prstGeom>
          <a:noFill/>
          <a:ln w="9525">
            <a:noFill/>
            <a:miter lim="800000"/>
            <a:headEnd/>
            <a:tailEnd/>
          </a:ln>
        </p:spPr>
      </p:pic>
      <p:pic>
        <p:nvPicPr>
          <p:cNvPr id="7"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7935142" y="280173"/>
            <a:ext cx="714375" cy="1011238"/>
          </a:xfrm>
          <a:prstGeom prst="rect">
            <a:avLst/>
          </a:prstGeom>
          <a:noFill/>
          <a:ln w="9525">
            <a:noFill/>
            <a:miter lim="800000"/>
            <a:headEnd/>
            <a:tailEnd/>
          </a:ln>
        </p:spPr>
      </p:pic>
      <p:pic>
        <p:nvPicPr>
          <p:cNvPr id="8"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7006448" y="280173"/>
            <a:ext cx="714375" cy="1011238"/>
          </a:xfrm>
          <a:prstGeom prst="rect">
            <a:avLst/>
          </a:prstGeom>
          <a:noFill/>
          <a:ln w="9525">
            <a:noFill/>
            <a:miter lim="800000"/>
            <a:headEnd/>
            <a:tailEnd/>
          </a:ln>
        </p:spPr>
      </p:pic>
      <p:pic>
        <p:nvPicPr>
          <p:cNvPr id="9" name="Picture 8" descr="C:\Documents and Settings\Windows\Mis documentos\Mis imágenes\Gifs nuevos\38.gif"/>
          <p:cNvPicPr>
            <a:picLocks noChangeAspect="1" noChangeArrowheads="1" noCrop="1"/>
          </p:cNvPicPr>
          <p:nvPr/>
        </p:nvPicPr>
        <p:blipFill>
          <a:blip r:embed="rId2"/>
          <a:srcRect/>
          <a:stretch>
            <a:fillRect/>
          </a:stretch>
        </p:blipFill>
        <p:spPr bwMode="auto">
          <a:xfrm rot="16200000">
            <a:off x="6077754" y="280173"/>
            <a:ext cx="714375" cy="1011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71406" y="285728"/>
            <a:ext cx="8929717" cy="6247864"/>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600" b="1" i="0" u="none" strike="noStrike" cap="none" normalizeH="0" baseline="0" dirty="0" smtClean="0">
              <a:ln>
                <a:noFill/>
              </a:ln>
              <a:solidFill>
                <a:schemeClr val="tx1"/>
              </a:solidFill>
              <a:effectLst/>
              <a:latin typeface="Comic Sans MS" pitchFamily="66" charset="0"/>
              <a:ea typeface="Calibri" pitchFamily="34" charset="0"/>
              <a:cs typeface="Arial" pitchFamily="34" charset="0"/>
            </a:endParaRPr>
          </a:p>
          <a:p>
            <a:pPr marL="0" marR="0" lvl="0" indent="441325" algn="just" defTabSz="914400" rtl="0" eaLnBrk="1" fontAlgn="base" latinLnBrk="0" hangingPunct="1">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Datos del Plantel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Nombre  de la Institución</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Escuela Básica Nacional Pedro León Torres.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Tipo: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Pública.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Dependencia: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Nacional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Dirección: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Final de la calle Bolívar entre Falcón y comercio de la Zona Colonial.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Turno: </a:t>
            </a: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Mañana y tarde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La Escuela Básica Nacional “Pedro León Torres”, fue fundada el 5 de julio 1925, por la insigne educadora </a:t>
            </a: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caroreña</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Srta. Carmen Elena Montes de Oca, secundada en su noble afán por la abnegada maestra, Srta. Magdalena Perera, e incentivada por la primera autoridad distrital de aquella época, General Roberto Riera, a la cual dio el nombre sonoro  de nuestro héroe epónimo el general Pedro Torres. Comenzó a funcionar en un reducido espacio de la casa de habitación de la Srta. Carmen Elena, en la calle San Juan esquina Carabobo, con una matricula de 85 alumnas.</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En el año 1943  funciona en un local construido por iniciativa de la Srta. Montes de Oca y costeado por ella misma, en la calle Ramón Pompilio Oropeza, con una capacidad de 300 alumnas. En el año 1971 se inaugura el Preescolar en una habitación de una casa vecina  de la institución.</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Posteriormente, en 1987 se inaugura la sede propia  fue donde funciona actualmente, ubicado en la calle Bolívar entre calle Comercio y Falcón, y aún su matricula sigue siendo de niñas con un total de 1005 estudiantes entre Educación Inicial, I y II Etapa de educación básica.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http://es.geocities.com/utilidadesweb/lineas/lineas/lin019.gif"/>
          <p:cNvPicPr>
            <a:picLocks noChangeAspect="1" noChangeArrowheads="1"/>
          </p:cNvPicPr>
          <p:nvPr/>
        </p:nvPicPr>
        <p:blipFill>
          <a:blip r:embed="rId2"/>
          <a:srcRect/>
          <a:stretch>
            <a:fillRect/>
          </a:stretch>
        </p:blipFill>
        <p:spPr bwMode="auto">
          <a:xfrm>
            <a:off x="2500298" y="285728"/>
            <a:ext cx="5476875" cy="3238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527886" y="645456"/>
            <a:ext cx="8044642" cy="538609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Estructura Organizativa</a:t>
            </a:r>
          </a:p>
          <a:p>
            <a:pPr marL="0" marR="0" lvl="0" indent="0" defTabSz="914400" rtl="0" eaLnBrk="1" fontAlgn="base" latinLnBrk="0" hangingPunct="1">
              <a:lnSpc>
                <a:spcPct val="100000"/>
              </a:lnSpc>
              <a:spcBef>
                <a:spcPct val="0"/>
              </a:spcBef>
              <a:spcAft>
                <a:spcPct val="0"/>
              </a:spcAft>
              <a:buClrTx/>
              <a:buSzTx/>
              <a:buFontTx/>
              <a:buNone/>
              <a:tabLst/>
            </a:pPr>
            <a:endParaRPr kumimoji="0" lang="es-VE" b="1" i="0" u="none" strike="noStrike" cap="none" normalizeH="0" baseline="0" dirty="0" smtClean="0">
              <a:ln>
                <a:noFill/>
              </a:ln>
              <a:solidFill>
                <a:srgbClr val="800080"/>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Director: Prof.: G. M.</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Sub-Director: L.de 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Sub-Director Académico: Y.  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12 Docentes en la I etapa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12 Docentes en la II etapa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Docentes de Educación Inicial</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Educación Física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Cultura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de Música</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Especialista en Dificultades de Aprendizaje.</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Secretarias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4 Auxiliares de Educación Inicial.</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17 Aseadores</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1 bibliotecario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3 Especialistas en el área de computación.</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VE"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matricula de estudiantes en total de los dos turnos son 1005 estudiantes de sexo femenino.</a:t>
            </a:r>
            <a:endParaRPr kumimoji="0" lang="es-VE"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10" descr="http://es.geocities.com/utilidadesweb/lineas/lineas/lin023.gif"/>
          <p:cNvPicPr>
            <a:picLocks noChangeAspect="1" noChangeArrowheads="1"/>
          </p:cNvPicPr>
          <p:nvPr/>
        </p:nvPicPr>
        <p:blipFill>
          <a:blip r:embed="rId2"/>
          <a:srcRect/>
          <a:stretch>
            <a:fillRect/>
          </a:stretch>
        </p:blipFill>
        <p:spPr bwMode="auto">
          <a:xfrm rot="16200000">
            <a:off x="5717407" y="3069411"/>
            <a:ext cx="5067300" cy="50006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500034" y="571759"/>
            <a:ext cx="8215338" cy="5786199"/>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endPar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es-VE" sz="20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Servicio de Aula Integrada</a:t>
            </a:r>
          </a:p>
          <a:p>
            <a:pPr marL="0" marR="0" lvl="0" indent="449263" algn="l" defTabSz="914400" rtl="0" eaLnBrk="1" fontAlgn="base" latinLnBrk="0" hangingPunct="1">
              <a:lnSpc>
                <a:spcPct val="100000"/>
              </a:lnSpc>
              <a:spcBef>
                <a:spcPct val="0"/>
              </a:spcBef>
              <a:spcAft>
                <a:spcPct val="0"/>
              </a:spcAft>
              <a:buClrTx/>
              <a:buSzTx/>
              <a:buFontTx/>
              <a:buNone/>
              <a:tabLst/>
            </a:pPr>
            <a:endParaRPr kumimoji="0" lang="es-VE"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 un servicio que pertenece a la modalidad de Educación Especial del Ministerio del Poder Popular para la Educación.  Esta institución se encuentra bajo la dirección de la Profesora G.M. y la docente especialista D. R. con tres años de experiencia  y en la actualidad coordinadora del aula integrada en  dicha institución.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cuenta con un espacio regular con buena iluminación y ventilación, un escritorio, 8 mesas sillas, una cartelera y una modesta decoración.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función de la apertura de esta aula es la de brindar atención integral en las áreas de orientación y dificultades de aprendizaje a las estudiantes niñas y adolescentes de la institución; este servicio favorece a la democratización educativa y a la igualdad de oportunidades.  Contribuye a la solución de problemas como la deserción escolar, conducta, </a:t>
            </a:r>
            <a:r>
              <a:rPr kumimoji="0" lang="es-VE" sz="160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repitencia</a:t>
            </a: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y al mejoramiento de la calidad académica de la egresada de la institución.</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60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VE" sz="160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Es de vital importancia porque además de atender a las estudiantes; se atienden a los padres y representantes brindándoles orientación en cuanto a la prosecución escolar, problemas de conducta y conflictos familiares.</a:t>
            </a: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VE"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285852" y="714356"/>
            <a:ext cx="6500858" cy="29549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ChangeArrowheads="1"/>
          </p:cNvSpPr>
          <p:nvPr/>
        </p:nvSpPr>
        <p:spPr bwMode="auto">
          <a:xfrm>
            <a:off x="285752" y="142852"/>
            <a:ext cx="8501090" cy="658641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Misión:</a:t>
            </a: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Brindar la atención educativa especializada a las estudiantes con dificultades de aprendizaje desde una perspectiva que permita fortalecer el desarrollo armónico de su personalidad en un ambiente de respeto y diversidad, con la finalidad de favorecer y contribuir al ingreso, secuencia y culminación académica</a:t>
            </a:r>
          </a:p>
          <a:p>
            <a:pPr marL="0" marR="0" lvl="0" indent="449263" algn="just" defTabSz="914400" rtl="0" eaLnBrk="0" fontAlgn="base" latinLnBrk="0" hangingPunct="0">
              <a:lnSpc>
                <a:spcPct val="100000"/>
              </a:lnSpc>
              <a:spcBef>
                <a:spcPct val="0"/>
              </a:spcBef>
              <a:spcAft>
                <a:spcPct val="0"/>
              </a:spcAft>
              <a:buClrTx/>
              <a:buSzTx/>
              <a:buFontTx/>
              <a:buNone/>
              <a:tabLst/>
            </a:pP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Visión: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Ser un servicio conformado y comprometido a desarrollar un trabajo de abordaje integral, señalando que se presta un servicio de pedagogía y orientación adscrita a una unidad educativa de nivel en educación básica, conformada por docentes de aula regular en combinación con especialistas y cuyo objetivo es brindar la integración de las estudiantes y proporcionar una  acción preventiva de posibles dificultades de aprendizaje en la población de educación inicial y educación básica.</a:t>
            </a:r>
          </a:p>
          <a:p>
            <a:pPr marL="0" marR="0" lvl="0" indent="449263" algn="just" defTabSz="914400" rtl="0" eaLnBrk="0" fontAlgn="base" latinLnBrk="0" hangingPunct="0">
              <a:lnSpc>
                <a:spcPct val="100000"/>
              </a:lnSpc>
              <a:spcBef>
                <a:spcPct val="0"/>
              </a:spcBef>
              <a:spcAft>
                <a:spcPct val="0"/>
              </a:spcAft>
              <a:buClrTx/>
              <a:buSzTx/>
              <a:buFontTx/>
              <a:buNone/>
              <a:tabLst/>
            </a:pPr>
            <a:endParaRPr lang="es-VE" sz="1600" dirty="0">
              <a:solidFill>
                <a:srgbClr val="800080"/>
              </a:solidFill>
              <a:latin typeface="Comic Sans MS" pitchFamily="66" charset="0"/>
              <a:ea typeface="Calibri"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Funciones: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Objetivo General del Servicio: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Inducir a las estudiantes hacia el conocimiento a través de experiencias vivenciales para mejorar sus habilidades en un adecuado proceso en el desarrollo de su aprendizaje.</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Objetivos Específicos: </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-Sensibilizar al estudiante hacia una actitud de cambio de tal manera que permita incorporar esquemas, conceptos, ideas y procedimientos que puedan ser aplicados en su contexto educativo, a través de acercamientos, la interrelación grupal, experiencias y aprendizajes.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Promover en las estudiantes la importancia de conocerse como seres capaces y valorarse a sí mismas, para el logro de metas a través del esfuerzo y el trabajo persistente</a:t>
            </a:r>
          </a:p>
        </p:txBody>
      </p:sp>
      <p:pic>
        <p:nvPicPr>
          <p:cNvPr id="5" name="Picture 8" descr="http://es.geocities.com/utilidadesweb/lineas/lineas/lin019.gif"/>
          <p:cNvPicPr>
            <a:picLocks noChangeAspect="1" noChangeArrowheads="1"/>
          </p:cNvPicPr>
          <p:nvPr/>
        </p:nvPicPr>
        <p:blipFill>
          <a:blip r:embed="rId3"/>
          <a:srcRect/>
          <a:stretch>
            <a:fillRect/>
          </a:stretch>
        </p:blipFill>
        <p:spPr bwMode="auto">
          <a:xfrm>
            <a:off x="1857356" y="142852"/>
            <a:ext cx="5476875" cy="28575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71439" y="324408"/>
            <a:ext cx="8929717" cy="624786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endParaRPr lang="es-VE" sz="1400" b="1" dirty="0">
              <a:latin typeface="Arial" pitchFamily="34" charset="0"/>
              <a:ea typeface="Calibri" pitchFamily="34" charset="0"/>
              <a:cs typeface="Arial" pitchFamily="34" charset="0"/>
            </a:endParaRPr>
          </a:p>
          <a:p>
            <a:pPr marL="0" marR="0" lvl="0" indent="449263" algn="ctr" defTabSz="914400" rtl="0" eaLnBrk="1" fontAlgn="base" latinLnBrk="0" hangingPunct="1">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Líneas de Trabajo y sus dimensiones de aplicación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regular.</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brinda a aquellas estudiantes que no responden de manera satisfactoria ante las exigencias del grado, y que puede recibir atención dentro de su grupo cotidiano de clase, mediante estrategias especiales y un trabajo coordinado con el docente de aula regular.</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de aula integrada.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ofrece a las estudiantes con dificultades de aprendizaje y/o necesidades educativas especiales, cuyas características exigen una atención individualizada y un espacio más acorde a sus potencialidades y ritmos de Aprendizajes y sin interferir con las actividades de los especialistas (música, educación física entre otros.)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*Acción Cooperativa en el ámbito comunitario.</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orienta a la incorporación dinámica y efectiva de todos los actores del hecho educativo en la acción pedagógica y en lo que significa la realidad de la institución (necesidades, intereses y expectativas). Se cumplen mediante sesiones de orientación a las estudiantes, representantes, se dictan talleres, actividades especiales, publicación de material.</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Educación Especial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Administración de las políticas a través de sus ejes de articulación:</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Intramodalidad</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diferentes áreas y programas de educación especial.</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Intrasectorial</a:t>
            </a: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niveles y modalidades.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Intersectorial: organismos públicos y privados, sector gubernamental y no gubernamentales.</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VE" sz="1600"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El Servicio de Aula integral atiende a las estudiantes de la Educación inicial, 1era y 2da Etapa de Educación Básica.</a:t>
            </a:r>
            <a:endParaRPr kumimoji="0" lang="es-VE" sz="1600" b="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4" name="Picture 8" descr="http://es.geocities.com/utilidadesweb/lineas/lineas/lin019.gif"/>
          <p:cNvPicPr>
            <a:picLocks noChangeAspect="1" noChangeArrowheads="1"/>
          </p:cNvPicPr>
          <p:nvPr/>
        </p:nvPicPr>
        <p:blipFill>
          <a:blip r:embed="rId2"/>
          <a:srcRect/>
          <a:stretch>
            <a:fillRect/>
          </a:stretch>
        </p:blipFill>
        <p:spPr bwMode="auto">
          <a:xfrm>
            <a:off x="1928794" y="357166"/>
            <a:ext cx="5476875" cy="28575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500034" y="357167"/>
            <a:ext cx="7715272" cy="614366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400" b="1" i="0" u="none" strike="noStrike" cap="none" normalizeH="0" baseline="0" dirty="0" smtClean="0">
              <a:ln>
                <a:noFill/>
              </a:ln>
              <a:solidFill>
                <a:schemeClr val="tx1"/>
              </a:solidFill>
              <a:effectLst/>
              <a:latin typeface="Calibri"/>
              <a:ea typeface="Calibri" pitchFamily="34" charset="0"/>
              <a:cs typeface="Arial" pitchFamily="34" charset="0"/>
            </a:endParaRPr>
          </a:p>
          <a:p>
            <a:pPr marL="0" marR="0" lvl="0" indent="441325" defTabSz="914400" rtl="0" eaLnBrk="1" fontAlgn="base" latinLnBrk="0" hangingPunct="1">
              <a:lnSpc>
                <a:spcPct val="100000"/>
              </a:lnSpc>
              <a:spcBef>
                <a:spcPct val="0"/>
              </a:spcBef>
              <a:spcAft>
                <a:spcPct val="0"/>
              </a:spcAft>
              <a:buClrTx/>
              <a:buSzTx/>
              <a:buFontTx/>
              <a:buNone/>
              <a:tabLst/>
            </a:pPr>
            <a:r>
              <a:rPr kumimoji="0" lang="es-VE" sz="1600"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t>
            </a: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Cómo ingresa un estudiante al servicio?</a:t>
            </a:r>
          </a:p>
          <a:p>
            <a:pPr marL="0" marR="0" lvl="0" indent="441325" algn="just" defTabSz="914400" rtl="0" eaLnBrk="1" fontAlgn="base" latinLnBrk="0" hangingPunct="1">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Se inicia con las entrevistas  a los docentes de aula, siguiendo un lineamiento establecido por instrumentos, donde se destacan datos de interés para la conformación de los programas a seguir.</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Criterios para seleccionar a las estudiantes que serán atendidas en pequeños grupos e individual.</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Selección se realiza de acuerdo a las necesidades o compromisos que presenten las estudiantes, según la observación y diagnóstico del docente guía o regular, caracterizando como puntos básicos: la lectura, escritura, cálculo, </a:t>
            </a:r>
            <a:r>
              <a:rPr kumimoji="0" lang="es-VE" sz="1600" i="0" u="none" strike="noStrike" cap="none" normalizeH="0" baseline="0" dirty="0" err="1" smtClean="0">
                <a:ln>
                  <a:noFill/>
                </a:ln>
                <a:solidFill>
                  <a:srgbClr val="800080"/>
                </a:solidFill>
                <a:effectLst/>
                <a:latin typeface="Comic Sans MS" pitchFamily="66" charset="0"/>
                <a:ea typeface="Calibri" pitchFamily="34" charset="0"/>
                <a:cs typeface="Arial" pitchFamily="34" charset="0"/>
              </a:rPr>
              <a:t>repitencia</a:t>
            </a: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 déficit de atención, inmadurez escolar, emociones, adaptación, etc.</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Procedimientos generales del funcionamiento:</a:t>
            </a:r>
          </a:p>
          <a:p>
            <a:pPr marL="0" marR="0" lvl="0" indent="441325" algn="just" defTabSz="914400" rtl="0" eaLnBrk="0" fontAlgn="base" latinLnBrk="0" hangingPunct="0">
              <a:lnSpc>
                <a:spcPct val="100000"/>
              </a:lnSpc>
              <a:spcBef>
                <a:spcPct val="0"/>
              </a:spcBef>
              <a:spcAft>
                <a:spcPct val="0"/>
              </a:spcAft>
              <a:buClrTx/>
              <a:buSzTx/>
              <a:buFontTx/>
              <a:buNone/>
              <a:tabLst/>
            </a:pP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Luego de realizada las entrevistas a los docentes de aula, éstos remiten al servicio de aula integrada las posibles estudiantes que serán atendidas por la especialista por medio de una planilla de remisión.  Posteriormente se establece el horario de trabajo, para luego comenzar el seguimiento en el Aula Integrada así como también realizar la entrevista con los representantes, observando el trabajo escolar, el estado físico de la estudiante, entre otros aspectos.</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a:p>
            <a:pPr marL="0" marR="0" lvl="0" indent="441325" algn="just" defTabSz="914400" rtl="0" eaLnBrk="0" fontAlgn="base" latinLnBrk="0" hangingPunct="0">
              <a:lnSpc>
                <a:spcPct val="100000"/>
              </a:lnSpc>
              <a:spcBef>
                <a:spcPct val="0"/>
              </a:spcBef>
              <a:spcAft>
                <a:spcPct val="0"/>
              </a:spcAft>
              <a:buClrTx/>
              <a:buSzTx/>
              <a:buFontTx/>
              <a:buNone/>
              <a:tabLst/>
            </a:pPr>
            <a:r>
              <a:rPr kumimoji="0" lang="es-VE" sz="160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De acuerdo al diagnóstico realizado y de  las necesidades presentadas por las  estudiantes se realiza la planificación de las estrategias de evaluación tanto individual como en pequeños grupos.</a:t>
            </a:r>
            <a:endParaRPr kumimoji="0" lang="es-VE" sz="1600" i="0" u="none" strike="noStrike" cap="none" normalizeH="0" baseline="0" dirty="0" smtClean="0">
              <a:ln>
                <a:noFill/>
              </a:ln>
              <a:solidFill>
                <a:srgbClr val="800080"/>
              </a:solidFill>
              <a:effectLst/>
              <a:latin typeface="Comic Sans MS" pitchFamily="66" charset="0"/>
              <a:cs typeface="Arial" pitchFamily="34" charset="0"/>
            </a:endParaRPr>
          </a:p>
        </p:txBody>
      </p:sp>
      <p:pic>
        <p:nvPicPr>
          <p:cNvPr id="3" name="Picture 8" descr="http://es.geocities.com/utilidadesweb/lineas/lineas/lin019.gif"/>
          <p:cNvPicPr>
            <a:picLocks noChangeAspect="1" noChangeArrowheads="1"/>
          </p:cNvPicPr>
          <p:nvPr/>
        </p:nvPicPr>
        <p:blipFill>
          <a:blip r:embed="rId2"/>
          <a:srcRect/>
          <a:stretch>
            <a:fillRect/>
          </a:stretch>
        </p:blipFill>
        <p:spPr bwMode="auto">
          <a:xfrm>
            <a:off x="1928794" y="428604"/>
            <a:ext cx="6040713" cy="28575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upload.wikimedia.org/wikipedia/commons/thumb/5/5d/Similar-geometric-shapes.svg/800px-Similar-geometric-shapes.svg.png"/>
          <p:cNvPicPr>
            <a:picLocks noChangeAspect="1" noChangeArrowheads="1"/>
          </p:cNvPicPr>
          <p:nvPr/>
        </p:nvPicPr>
        <p:blipFill>
          <a:blip r:embed="rId2">
            <a:lum bright="46000" contrast="-76000"/>
          </a:blip>
          <a:srcRect/>
          <a:stretch>
            <a:fillRect/>
          </a:stretch>
        </p:blipFill>
        <p:spPr bwMode="auto">
          <a:xfrm>
            <a:off x="1" y="0"/>
            <a:ext cx="9143999" cy="6858000"/>
          </a:xfrm>
          <a:prstGeom prst="rect">
            <a:avLst/>
          </a:prstGeom>
          <a:noFill/>
        </p:spPr>
      </p:pic>
      <p:sp>
        <p:nvSpPr>
          <p:cNvPr id="3" name="2 Rectángulo"/>
          <p:cNvSpPr/>
          <p:nvPr/>
        </p:nvSpPr>
        <p:spPr>
          <a:xfrm>
            <a:off x="357158" y="142852"/>
            <a:ext cx="8286808" cy="6463308"/>
          </a:xfrm>
          <a:prstGeom prst="rect">
            <a:avLst/>
          </a:prstGeom>
        </p:spPr>
        <p:txBody>
          <a:bodyPr wrap="square">
            <a:spAutoFit/>
          </a:bodyPr>
          <a:lstStyle/>
          <a:p>
            <a:pPr lvl="0" fontAlgn="base">
              <a:spcBef>
                <a:spcPct val="0"/>
              </a:spcBef>
              <a:spcAft>
                <a:spcPct val="0"/>
              </a:spcAft>
            </a:pPr>
            <a:endPar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endParaRPr>
          </a:p>
          <a:p>
            <a:pPr lvl="0" fontAlgn="base">
              <a:spcBef>
                <a:spcPct val="0"/>
              </a:spcBef>
              <a:spcAft>
                <a:spcPct val="0"/>
              </a:spcAf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Instrumentos de Trabajo: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En el servicio se implementan los siguientes instrumentos y técnicas de trabajo: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*La Observación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trabajo diario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Actas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*Planillas de Remisión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*Anamnesis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Cuaderno de trabajo en el área</a:t>
            </a:r>
          </a:p>
          <a:p>
            <a:pPr lvl="0" eaLnBrk="0" fontAlgn="base" hangingPunct="0">
              <a:spcBef>
                <a:spcPct val="0"/>
              </a:spcBef>
              <a:spcAft>
                <a:spcPct val="0"/>
              </a:spcAft>
            </a:pP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1"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Material presente en el servicio;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-Colores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-Lápices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-Material fotocopiado</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-Tacos de Madera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-Rompecabezas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-Juegos de Memoria</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-Cartillas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-Libros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-Domino de figuras y letras.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-Bingo de sumas, multiplicación y división</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a:p>
            <a:pPr lvl="0" eaLnBrk="0" fontAlgn="base" hangingPunct="0">
              <a:spcBef>
                <a:spcPct val="0"/>
              </a:spcBef>
              <a:spcAft>
                <a:spcPct val="0"/>
              </a:spcAft>
            </a:pPr>
            <a:r>
              <a:rPr kumimoji="0" lang="es-VE" b="0" i="0" u="none" strike="noStrike" cap="none" normalizeH="0" baseline="0" dirty="0" smtClean="0">
                <a:ln>
                  <a:noFill/>
                </a:ln>
                <a:solidFill>
                  <a:srgbClr val="800080"/>
                </a:solidFill>
                <a:effectLst/>
                <a:latin typeface="Comic Sans MS" pitchFamily="66" charset="0"/>
                <a:ea typeface="Calibri" pitchFamily="34" charset="0"/>
                <a:cs typeface="Arial" pitchFamily="34" charset="0"/>
              </a:rPr>
              <a:t>-Revistas</a:t>
            </a:r>
            <a:endParaRPr kumimoji="0" lang="es-VE" b="0" i="0" u="none" strike="noStrike" cap="none" normalizeH="0" baseline="0" dirty="0" smtClean="0">
              <a:ln>
                <a:noFill/>
              </a:ln>
              <a:solidFill>
                <a:srgbClr val="800080"/>
              </a:solidFill>
              <a:effectLst/>
              <a:latin typeface="Comic Sans MS" pitchFamily="66" charset="0"/>
              <a:cs typeface="Arial"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TotalTime>
  <Words>1910</Words>
  <Application>Microsoft Office PowerPoint</Application>
  <PresentationFormat>Presentación en pantalla (4:3)</PresentationFormat>
  <Paragraphs>163</Paragraphs>
  <Slides>11</Slides>
  <Notes>1</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sorelys</dc:creator>
  <cp:lastModifiedBy>eddi</cp:lastModifiedBy>
  <cp:revision>15</cp:revision>
  <dcterms:created xsi:type="dcterms:W3CDTF">2010-10-29T13:05:19Z</dcterms:created>
  <dcterms:modified xsi:type="dcterms:W3CDTF">2011-02-09T14:38:08Z</dcterms:modified>
</cp:coreProperties>
</file>